
<file path=[Content_Types].xml><?xml version="1.0" encoding="utf-8"?>
<Types xmlns="http://schemas.openxmlformats.org/package/2006/content-types">
  <Default Extension="tmp" ContentType="image/pn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79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80" r:id="rId17"/>
    <p:sldId id="271" r:id="rId18"/>
    <p:sldId id="272" r:id="rId19"/>
    <p:sldId id="273" r:id="rId20"/>
    <p:sldId id="274" r:id="rId21"/>
    <p:sldId id="275" r:id="rId22"/>
    <p:sldId id="276" r:id="rId23"/>
    <p:sldId id="281" r:id="rId24"/>
    <p:sldId id="277" r:id="rId25"/>
    <p:sldId id="278" r:id="rId26"/>
    <p:sldId id="258" r:id="rId2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97"/>
    <p:restoredTop sz="94674"/>
  </p:normalViewPr>
  <p:slideViewPr>
    <p:cSldViewPr snapToGrid="0" snapToObjects="1" showGuides="1">
      <p:cViewPr varScale="1">
        <p:scale>
          <a:sx n="124" d="100"/>
          <a:sy n="124" d="100"/>
        </p:scale>
        <p:origin x="792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tmp>
</file>

<file path=ppt/media/image4.tmp>
</file>

<file path=ppt/media/image5.tmp>
</file>

<file path=ppt/media/image6.tmp>
</file>

<file path=ppt/media/image7.tmp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Avenir Book" panose="02000503020000020003" pitchFamily="2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Avenir Book" panose="02000503020000020003" pitchFamily="2" charset="0"/>
              </a:defRPr>
            </a:lvl1pPr>
          </a:lstStyle>
          <a:p>
            <a:fld id="{F396FAF3-D7BD-4C83-8299-D87FC6C127C8}" type="datetimeFigureOut">
              <a:rPr lang="zh-CN" altLang="en-US" smtClean="0"/>
              <a:pPr/>
              <a:t>2019/7/7</a:t>
            </a:fld>
            <a:endParaRPr lang="zh-CN" altLang="en-US" dirty="0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 dirty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Avenir Book" panose="02000503020000020003" pitchFamily="2" charset="0"/>
              </a:defRPr>
            </a:lvl1pPr>
          </a:lstStyle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Avenir Book" panose="02000503020000020003" pitchFamily="2" charset="0"/>
              </a:defRPr>
            </a:lvl1pPr>
          </a:lstStyle>
          <a:p>
            <a:fld id="{477AB41C-048C-431E-A507-527D1C004E3E}" type="slidenum">
              <a:rPr lang="zh-CN" altLang="en-US" smtClean="0"/>
              <a:pPr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7209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Avenir Book" panose="02000503020000020003" pitchFamily="2" charset="0"/>
        <a:ea typeface="+mn-ea"/>
        <a:cs typeface="+mn-cs"/>
      </a:defRPr>
    </a:lvl1pPr>
    <a:lvl2pPr marL="457200" algn="l" defTabSz="914400" rtl="0" eaLnBrk="1" latinLnBrk="0" hangingPunct="1">
      <a:defRPr sz="1200" b="0" i="0" kern="1200">
        <a:solidFill>
          <a:schemeClr val="tx1"/>
        </a:solidFill>
        <a:latin typeface="Avenir Book" panose="02000503020000020003" pitchFamily="2" charset="0"/>
        <a:ea typeface="+mn-ea"/>
        <a:cs typeface="+mn-cs"/>
      </a:defRPr>
    </a:lvl2pPr>
    <a:lvl3pPr marL="914400" algn="l" defTabSz="914400" rtl="0" eaLnBrk="1" latinLnBrk="0" hangingPunct="1">
      <a:defRPr sz="1200" b="0" i="0" kern="1200">
        <a:solidFill>
          <a:schemeClr val="tx1"/>
        </a:solidFill>
        <a:latin typeface="Avenir Book" panose="02000503020000020003" pitchFamily="2" charset="0"/>
        <a:ea typeface="+mn-ea"/>
        <a:cs typeface="+mn-cs"/>
      </a:defRPr>
    </a:lvl3pPr>
    <a:lvl4pPr marL="1371600" algn="l" defTabSz="914400" rtl="0" eaLnBrk="1" latinLnBrk="0" hangingPunct="1">
      <a:defRPr sz="1200" b="0" i="0" kern="1200">
        <a:solidFill>
          <a:schemeClr val="tx1"/>
        </a:solidFill>
        <a:latin typeface="Avenir Book" panose="02000503020000020003" pitchFamily="2" charset="0"/>
        <a:ea typeface="+mn-ea"/>
        <a:cs typeface="+mn-cs"/>
      </a:defRPr>
    </a:lvl4pPr>
    <a:lvl5pPr marL="1828800" algn="l" defTabSz="914400" rtl="0" eaLnBrk="1" latinLnBrk="0" hangingPunct="1">
      <a:defRPr sz="1200" b="0" i="0" kern="1200">
        <a:solidFill>
          <a:schemeClr val="tx1"/>
        </a:solidFill>
        <a:latin typeface="Avenir Book" panose="02000503020000020003" pitchFamily="2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The normal function of </a:t>
            </a:r>
            <a:r>
              <a:rPr lang="en-US" altLang="zh-CN" dirty="0" err="1"/>
              <a:t>homurasocks</a:t>
            </a:r>
            <a:r>
              <a:rPr lang="en-US" altLang="zh-CN" dirty="0"/>
              <a:t> is to Decrypt the request packets from user and send them to the web service at port 9577 and encrypt the response and send to user.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7AB41C-048C-431E-A507-527D1C004E3E}" type="slidenum">
              <a:rPr lang="zh-CN" altLang="en-US" smtClean="0"/>
              <a:t>3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4282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When read long data and try to write to unwritable address. read function will return -1 (minus one).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7AB41C-048C-431E-A507-527D1C004E3E}" type="slidenum">
              <a:rPr lang="zh-CN" altLang="en-US" smtClean="0"/>
              <a:t>4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904371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It’s easy and it should work at local but you may fail when connect to the remote server because of </a:t>
            </a:r>
            <a:r>
              <a:rPr lang="en-US" altLang="zh-CN" dirty="0" err="1"/>
              <a:t>ip</a:t>
            </a:r>
            <a:r>
              <a:rPr lang="en-US" altLang="zh-CN" dirty="0"/>
              <a:t> fragmentation.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7AB41C-048C-431E-A507-527D1C004E3E}" type="slidenum">
              <a:rPr lang="zh-CN" altLang="en-US" smtClean="0"/>
              <a:t>6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629893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909B66-BFB3-574B-93D9-2FC5CF60CA2C}" type="slidenum">
              <a:rPr kumimoji="1" lang="zh-CN" altLang="en-US" sz="120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1" lang="zh-CN" altLang="en-US" sz="120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847010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909B66-BFB3-574B-93D9-2FC5CF60CA2C}" type="slidenum">
              <a:rPr kumimoji="1" lang="zh-CN" altLang="en-US" sz="120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1" lang="zh-CN" altLang="en-US" sz="120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61345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4909B66-BFB3-574B-93D9-2FC5CF60CA2C}" type="slidenum">
              <a:rPr kumimoji="1" lang="zh-CN" altLang="en-US" sz="120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1" lang="zh-CN" altLang="en-US" sz="120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335498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7AB41C-048C-431E-A507-527D1C004E3E}" type="slidenum">
              <a:rPr lang="zh-CN" altLang="en-US" smtClean="0"/>
              <a:t>20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463717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0134ACC7-DCE0-0542-A98C-0188446DCE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9" y="0"/>
            <a:ext cx="121917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6215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07329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750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30642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855440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42205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801758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9843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41654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36990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10327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ABE374C-8B1A-9042-BC93-FD2B96F4978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368" y="0"/>
            <a:ext cx="121892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489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mp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://blog.orange.tw/2018/03/pwn-ctf-platform-with-java-jrmp-gadget.html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mp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mp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3BC1EA3-700B-CB4E-8614-2FBB3CEA7692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6095999" y="3094168"/>
            <a:ext cx="6262879" cy="1195753"/>
          </a:xfrm>
          <a:prstGeom prst="rect">
            <a:avLst/>
          </a:prstGeom>
        </p:spPr>
        <p:txBody>
          <a:bodyPr/>
          <a:lstStyle/>
          <a:p>
            <a:r>
              <a:rPr kumimoji="1" lang="en-US" altLang="zh-CN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 to the unreachable web site</a:t>
            </a:r>
            <a:endParaRPr kumimoji="1" lang="zh-CN" alt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3E1A46B6-FD93-A345-99CA-69760C417C08}"/>
              </a:ext>
            </a:extLst>
          </p:cNvPr>
          <p:cNvSpPr txBox="1">
            <a:spLocks/>
          </p:cNvSpPr>
          <p:nvPr/>
        </p:nvSpPr>
        <p:spPr>
          <a:xfrm>
            <a:off x="6095999" y="5062919"/>
            <a:ext cx="2416405" cy="761999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5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Nu1L</a:t>
            </a:r>
            <a:endParaRPr kumimoji="1" lang="zh-CN" altLang="en-US" sz="5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4077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CBB5567-8353-9E4A-A49D-D07FCFECCB98}"/>
              </a:ext>
            </a:extLst>
          </p:cNvPr>
          <p:cNvSpPr txBox="1"/>
          <p:nvPr/>
        </p:nvSpPr>
        <p:spPr>
          <a:xfrm>
            <a:off x="168676" y="159798"/>
            <a:ext cx="22781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Java Chall</a:t>
            </a:r>
            <a:endParaRPr kumimoji="1" lang="zh-CN" altLang="en-US" sz="3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D4978BC-B52E-AA48-9960-FA53BB1B75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676" y="1390280"/>
            <a:ext cx="11341100" cy="9525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C2FD776-C07B-4A45-A967-EAA3D56869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676" y="2434567"/>
            <a:ext cx="5337046" cy="4211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770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CBB5567-8353-9E4A-A49D-D07FCFECCB98}"/>
              </a:ext>
            </a:extLst>
          </p:cNvPr>
          <p:cNvSpPr txBox="1"/>
          <p:nvPr/>
        </p:nvSpPr>
        <p:spPr>
          <a:xfrm>
            <a:off x="168676" y="159798"/>
            <a:ext cx="22781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Java Chall</a:t>
            </a:r>
            <a:endParaRPr kumimoji="1" lang="zh-CN" altLang="en-US" sz="3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F03448F-4976-6040-9565-6BEBA9987C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0194" y="1064311"/>
            <a:ext cx="3907217" cy="5642769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FF6456B7-5D4A-DB42-B48C-3BB7A939E589}"/>
              </a:ext>
            </a:extLst>
          </p:cNvPr>
          <p:cNvSpPr txBox="1"/>
          <p:nvPr/>
        </p:nvSpPr>
        <p:spPr>
          <a:xfrm>
            <a:off x="674704" y="3285530"/>
            <a:ext cx="5468644" cy="2252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We can find commons-collections 3.2.1 and apache shiro  1.2.4 in pom.xml .</a:t>
            </a:r>
          </a:p>
          <a:p>
            <a:pPr marL="0" marR="0" lvl="0" indent="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24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1134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CBB5567-8353-9E4A-A49D-D07FCFECCB98}"/>
              </a:ext>
            </a:extLst>
          </p:cNvPr>
          <p:cNvSpPr txBox="1"/>
          <p:nvPr/>
        </p:nvSpPr>
        <p:spPr>
          <a:xfrm>
            <a:off x="168676" y="159798"/>
            <a:ext cx="22781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Java Chall</a:t>
            </a:r>
            <a:endParaRPr kumimoji="1" lang="zh-CN" altLang="en-US" sz="3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F6456B7-5D4A-DB42-B48C-3BB7A939E589}"/>
              </a:ext>
            </a:extLst>
          </p:cNvPr>
          <p:cNvSpPr txBox="1"/>
          <p:nvPr/>
        </p:nvSpPr>
        <p:spPr>
          <a:xfrm>
            <a:off x="1896863" y="1527751"/>
            <a:ext cx="73790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We can see the file directory structure is as follows</a:t>
            </a:r>
            <a:r>
              <a:rPr kumimoji="1" lang="zh-CN" altLang="en-US" sz="24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：</a:t>
            </a:r>
            <a:endParaRPr kumimoji="1" lang="en-US" altLang="zh-CN" sz="24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0538381-34D7-0C44-AAB4-A9EE5C138F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75024" y="2305367"/>
            <a:ext cx="3822700" cy="300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4011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CBB5567-8353-9E4A-A49D-D07FCFECCB98}"/>
              </a:ext>
            </a:extLst>
          </p:cNvPr>
          <p:cNvSpPr txBox="1"/>
          <p:nvPr/>
        </p:nvSpPr>
        <p:spPr>
          <a:xfrm>
            <a:off x="168676" y="159798"/>
            <a:ext cx="22781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Java Chall</a:t>
            </a:r>
            <a:endParaRPr kumimoji="1" lang="zh-CN" altLang="en-US" sz="3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72193A9-F067-8D4B-82A1-3A96AF73A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82" y="1705317"/>
            <a:ext cx="8126588" cy="4801093"/>
          </a:xfrm>
          <a:prstGeom prst="rect">
            <a:avLst/>
          </a:prstGeom>
        </p:spPr>
      </p:pic>
      <p:sp>
        <p:nvSpPr>
          <p:cNvPr id="9" name="右箭头 8">
            <a:extLst>
              <a:ext uri="{FF2B5EF4-FFF2-40B4-BE49-F238E27FC236}">
                <a16:creationId xmlns:a16="http://schemas.microsoft.com/office/drawing/2014/main" id="{D276565A-B896-8649-8E7C-2EBA7854D784}"/>
              </a:ext>
            </a:extLst>
          </p:cNvPr>
          <p:cNvSpPr/>
          <p:nvPr/>
        </p:nvSpPr>
        <p:spPr>
          <a:xfrm rot="19919035">
            <a:off x="2476869" y="1576992"/>
            <a:ext cx="2192785" cy="256648"/>
          </a:xfrm>
          <a:prstGeom prst="rightArrow">
            <a:avLst>
              <a:gd name="adj1" fmla="val 20799"/>
              <a:gd name="adj2" fmla="val 9761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框架 9">
            <a:extLst>
              <a:ext uri="{FF2B5EF4-FFF2-40B4-BE49-F238E27FC236}">
                <a16:creationId xmlns:a16="http://schemas.microsoft.com/office/drawing/2014/main" id="{8BDF3EBA-113A-8F47-9906-FAECC93EA0C3}"/>
              </a:ext>
            </a:extLst>
          </p:cNvPr>
          <p:cNvSpPr/>
          <p:nvPr/>
        </p:nvSpPr>
        <p:spPr>
          <a:xfrm>
            <a:off x="421728" y="2076148"/>
            <a:ext cx="2123344" cy="473622"/>
          </a:xfrm>
          <a:prstGeom prst="frame">
            <a:avLst>
              <a:gd name="adj1" fmla="val 2155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BE6486D2-787B-B647-8C30-9F46372B9875}"/>
              </a:ext>
            </a:extLst>
          </p:cNvPr>
          <p:cNvSpPr txBox="1"/>
          <p:nvPr/>
        </p:nvSpPr>
        <p:spPr>
          <a:xfrm>
            <a:off x="4601450" y="929509"/>
            <a:ext cx="96532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Login</a:t>
            </a:r>
            <a:endParaRPr kumimoji="1" lang="zh-CN" altLang="en-US" sz="24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2" name="框架 11">
            <a:extLst>
              <a:ext uri="{FF2B5EF4-FFF2-40B4-BE49-F238E27FC236}">
                <a16:creationId xmlns:a16="http://schemas.microsoft.com/office/drawing/2014/main" id="{110E6B28-147A-3649-AA2F-0B5AA33A7CBC}"/>
              </a:ext>
            </a:extLst>
          </p:cNvPr>
          <p:cNvSpPr/>
          <p:nvPr/>
        </p:nvSpPr>
        <p:spPr>
          <a:xfrm>
            <a:off x="421728" y="5228947"/>
            <a:ext cx="4505379" cy="1145219"/>
          </a:xfrm>
          <a:prstGeom prst="frame">
            <a:avLst>
              <a:gd name="adj1" fmla="val 2016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右箭头 12">
            <a:extLst>
              <a:ext uri="{FF2B5EF4-FFF2-40B4-BE49-F238E27FC236}">
                <a16:creationId xmlns:a16="http://schemas.microsoft.com/office/drawing/2014/main" id="{721E30C5-12C2-9042-8AE8-4E3B43238D67}"/>
              </a:ext>
            </a:extLst>
          </p:cNvPr>
          <p:cNvSpPr/>
          <p:nvPr/>
        </p:nvSpPr>
        <p:spPr>
          <a:xfrm rot="21445796">
            <a:off x="5087673" y="5678247"/>
            <a:ext cx="3920380" cy="246620"/>
          </a:xfrm>
          <a:prstGeom prst="rightArrow">
            <a:avLst>
              <a:gd name="adj1" fmla="val 20799"/>
              <a:gd name="adj2" fmla="val 97612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u="none" strike="noStrike" kern="1200" cap="none" spc="0" normalizeH="0" baseline="0" noProof="0" dirty="0">
              <a:ln>
                <a:noFill/>
              </a:ln>
              <a:solidFill>
                <a:srgbClr val="FF0000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F835F72-628A-994D-BBAC-F1F6E30AF534}"/>
              </a:ext>
            </a:extLst>
          </p:cNvPr>
          <p:cNvSpPr/>
          <p:nvPr/>
        </p:nvSpPr>
        <p:spPr>
          <a:xfrm>
            <a:off x="9011611" y="5433619"/>
            <a:ext cx="19271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24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authenticate</a:t>
            </a:r>
          </a:p>
        </p:txBody>
      </p:sp>
    </p:spTree>
    <p:extLst>
      <p:ext uri="{BB962C8B-B14F-4D97-AF65-F5344CB8AC3E}">
        <p14:creationId xmlns:p14="http://schemas.microsoft.com/office/powerpoint/2010/main" val="3348989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CBB5567-8353-9E4A-A49D-D07FCFECCB98}"/>
              </a:ext>
            </a:extLst>
          </p:cNvPr>
          <p:cNvSpPr txBox="1"/>
          <p:nvPr/>
        </p:nvSpPr>
        <p:spPr>
          <a:xfrm>
            <a:off x="168676" y="159798"/>
            <a:ext cx="22781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Java Chall</a:t>
            </a:r>
            <a:endParaRPr kumimoji="1" lang="zh-CN" altLang="en-US" sz="3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B0D6383-E612-DF42-855F-EC5194BD1D14}"/>
              </a:ext>
            </a:extLst>
          </p:cNvPr>
          <p:cNvSpPr txBox="1"/>
          <p:nvPr/>
        </p:nvSpPr>
        <p:spPr>
          <a:xfrm>
            <a:off x="1101450" y="2180629"/>
            <a:ext cx="10644326" cy="32680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28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Controllable cookie can lead to unserialize RCE in shiro(1.2.4).  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28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We can use commons collections in pom.xml to construct the gadget.</a:t>
            </a: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en-US" altLang="zh-CN" sz="28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en-US" altLang="zh-CN" sz="28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700472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CBB5567-8353-9E4A-A49D-D07FCFECCB98}"/>
              </a:ext>
            </a:extLst>
          </p:cNvPr>
          <p:cNvSpPr txBox="1"/>
          <p:nvPr/>
        </p:nvSpPr>
        <p:spPr>
          <a:xfrm>
            <a:off x="168676" y="159798"/>
            <a:ext cx="22781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Java Chall</a:t>
            </a:r>
            <a:endParaRPr kumimoji="1" lang="zh-CN" altLang="en-US" sz="3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B0D6383-E612-DF42-855F-EC5194BD1D14}"/>
              </a:ext>
            </a:extLst>
          </p:cNvPr>
          <p:cNvSpPr txBox="1"/>
          <p:nvPr/>
        </p:nvSpPr>
        <p:spPr>
          <a:xfrm>
            <a:off x="921062" y="1803449"/>
            <a:ext cx="1064432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28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Existing payloads in ysoserial  are useless.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en-US" altLang="zh-CN" sz="28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28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when compare the commons-collections 3.2.1.jar in demo jar file with the offical jar file, we can find the known exploit ways  in commons collections(TransformedMap and LazyMap) have been baned</a:t>
            </a:r>
            <a:r>
              <a:rPr kumimoji="1" lang="en-US" altLang="zh-CN" sz="2800" dirty="0">
                <a:solidFill>
                  <a:prstClr val="white"/>
                </a:solidFill>
                <a:latin typeface="Avenir Book" panose="02000503020000020003" pitchFamily="2" charset="0"/>
                <a:ea typeface="等线" panose="02010600030101010101" pitchFamily="2" charset="-122"/>
              </a:rPr>
              <a:t>: change the source code and then recompile the jar</a:t>
            </a:r>
            <a:endParaRPr kumimoji="1" lang="en-US" altLang="zh-CN" sz="28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en-US" altLang="zh-CN" sz="28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1179876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CBB5567-8353-9E4A-A49D-D07FCFECCB98}"/>
              </a:ext>
            </a:extLst>
          </p:cNvPr>
          <p:cNvSpPr txBox="1"/>
          <p:nvPr/>
        </p:nvSpPr>
        <p:spPr>
          <a:xfrm>
            <a:off x="168676" y="159798"/>
            <a:ext cx="22781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Java Chall</a:t>
            </a:r>
            <a:endParaRPr kumimoji="1" lang="zh-CN" altLang="en-US" sz="3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B0D6383-E612-DF42-855F-EC5194BD1D14}"/>
              </a:ext>
            </a:extLst>
          </p:cNvPr>
          <p:cNvSpPr txBox="1"/>
          <p:nvPr/>
        </p:nvSpPr>
        <p:spPr>
          <a:xfrm>
            <a:off x="941610" y="2450721"/>
            <a:ext cx="1064432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1" lang="en-US" altLang="zh-CN" sz="28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28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So we need to find a new way to exploit shiro with commons collections.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endParaRPr kumimoji="1" lang="en-US" altLang="zh-CN" sz="28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79457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CBB5567-8353-9E4A-A49D-D07FCFECCB98}"/>
              </a:ext>
            </a:extLst>
          </p:cNvPr>
          <p:cNvSpPr txBox="1"/>
          <p:nvPr/>
        </p:nvSpPr>
        <p:spPr>
          <a:xfrm>
            <a:off x="168676" y="159798"/>
            <a:ext cx="31870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DefaultedMap</a:t>
            </a:r>
            <a:endParaRPr kumimoji="1" lang="zh-CN" altLang="en-US" sz="3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0B50171-8A08-2C4A-BEE5-5677A521B877}"/>
              </a:ext>
            </a:extLst>
          </p:cNvPr>
          <p:cNvSpPr txBox="1"/>
          <p:nvPr/>
        </p:nvSpPr>
        <p:spPr>
          <a:xfrm>
            <a:off x="1836319" y="3332285"/>
            <a:ext cx="90733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8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For Convenience, we use LazyMap here as an example.</a:t>
            </a:r>
            <a:endParaRPr kumimoji="1" lang="zh-CN" altLang="en-US" sz="28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152750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CBB5567-8353-9E4A-A49D-D07FCFECCB98}"/>
              </a:ext>
            </a:extLst>
          </p:cNvPr>
          <p:cNvSpPr txBox="1"/>
          <p:nvPr/>
        </p:nvSpPr>
        <p:spPr>
          <a:xfrm>
            <a:off x="168676" y="159798"/>
            <a:ext cx="31870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DefaultedMap</a:t>
            </a:r>
            <a:endParaRPr kumimoji="1" lang="zh-CN" altLang="en-US" sz="3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D8122892-0501-0748-9AE3-ED3FBC88FB14}"/>
              </a:ext>
            </a:extLst>
          </p:cNvPr>
          <p:cNvSpPr/>
          <p:nvPr/>
        </p:nvSpPr>
        <p:spPr>
          <a:xfrm>
            <a:off x="3486697" y="3990378"/>
            <a:ext cx="2418668" cy="5275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nlo" panose="020B0609030804020204" pitchFamily="49" charset="0"/>
                <a:ea typeface="等线" panose="02010600030101010101" pitchFamily="2" charset="-122"/>
                <a:cs typeface="+mn-cs"/>
              </a:rPr>
              <a:t>LazyMap.get</a:t>
            </a:r>
            <a:endParaRPr kumimoji="0" lang="zh-CN" altLang="en-US" sz="1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nlo" panose="020B0609030804020204" pitchFamily="49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7222675D-933B-D24B-8629-0C5B73E13F1F}"/>
              </a:ext>
            </a:extLst>
          </p:cNvPr>
          <p:cNvSpPr/>
          <p:nvPr/>
        </p:nvSpPr>
        <p:spPr>
          <a:xfrm>
            <a:off x="3486697" y="4904791"/>
            <a:ext cx="3941203" cy="5298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altLang="zh-CN" sz="1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nlo" panose="020B0609030804020204" pitchFamily="49" charset="0"/>
                <a:ea typeface="等线" panose="02010600030101010101" pitchFamily="2" charset="-122"/>
                <a:cs typeface="+mn-cs"/>
              </a:rPr>
              <a:t>ChainedTransformer.transform</a:t>
            </a:r>
            <a:endParaRPr kumimoji="0" lang="zh-CN" altLang="en-US" sz="1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nlo" panose="020B0609030804020204" pitchFamily="49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4C8D1BAA-4AB0-044C-9F8B-90D29BFC5C04}"/>
              </a:ext>
            </a:extLst>
          </p:cNvPr>
          <p:cNvSpPr/>
          <p:nvPr/>
        </p:nvSpPr>
        <p:spPr>
          <a:xfrm>
            <a:off x="3471921" y="3075965"/>
            <a:ext cx="2893624" cy="5275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altLang="zh-CN" sz="1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nlo" panose="020B0609030804020204" pitchFamily="49" charset="0"/>
                <a:ea typeface="等线" panose="02010600030101010101" pitchFamily="2" charset="-122"/>
                <a:cs typeface="+mn-cs"/>
              </a:rPr>
              <a:t>TiedMapEntry.getValue</a:t>
            </a:r>
            <a:endParaRPr kumimoji="0" lang="zh-CN" altLang="en-US" sz="1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0294BB28-2668-7142-B977-4473936FA898}"/>
              </a:ext>
            </a:extLst>
          </p:cNvPr>
          <p:cNvSpPr/>
          <p:nvPr/>
        </p:nvSpPr>
        <p:spPr>
          <a:xfrm>
            <a:off x="3486697" y="2060399"/>
            <a:ext cx="2893624" cy="5275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altLang="zh-CN" sz="1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nlo" panose="020B0609030804020204" pitchFamily="49" charset="0"/>
                <a:ea typeface="等线" panose="02010600030101010101" pitchFamily="2" charset="-122"/>
                <a:cs typeface="+mn-cs"/>
              </a:rPr>
              <a:t>TiedMapEntry.toString</a:t>
            </a:r>
            <a:endParaRPr kumimoji="0" lang="zh-CN" altLang="en-US" sz="1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8F1B9F61-0C94-6F4C-B996-2E58AF585E04}"/>
              </a:ext>
            </a:extLst>
          </p:cNvPr>
          <p:cNvSpPr/>
          <p:nvPr/>
        </p:nvSpPr>
        <p:spPr>
          <a:xfrm>
            <a:off x="3471921" y="1145986"/>
            <a:ext cx="5502095" cy="5275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altLang="zh-CN" sz="1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nlo" panose="020B0609030804020204" pitchFamily="49" charset="0"/>
                <a:ea typeface="等线" panose="02010600030101010101" pitchFamily="2" charset="-122"/>
                <a:cs typeface="+mn-cs"/>
              </a:rPr>
              <a:t>BadAttributeValueExpException.readObject</a:t>
            </a:r>
            <a:endParaRPr kumimoji="0" lang="zh-CN" altLang="en-US" sz="1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nlo" panose="020B0609030804020204" pitchFamily="49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D1D5063D-51FB-CD48-B058-82DC03C49D42}"/>
              </a:ext>
            </a:extLst>
          </p:cNvPr>
          <p:cNvSpPr/>
          <p:nvPr/>
        </p:nvSpPr>
        <p:spPr>
          <a:xfrm>
            <a:off x="3471921" y="5920357"/>
            <a:ext cx="3941203" cy="5298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altLang="zh-CN" sz="1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nlo" panose="020B0609030804020204" pitchFamily="49" charset="0"/>
                <a:ea typeface="等线" panose="02010600030101010101" pitchFamily="2" charset="-122"/>
                <a:cs typeface="+mn-cs"/>
              </a:rPr>
              <a:t>InvokerTransformer.transform</a:t>
            </a:r>
            <a:endParaRPr kumimoji="0" lang="zh-CN" altLang="en-US" sz="1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nlo" panose="020B0609030804020204" pitchFamily="49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下箭头 7">
            <a:extLst>
              <a:ext uri="{FF2B5EF4-FFF2-40B4-BE49-F238E27FC236}">
                <a16:creationId xmlns:a16="http://schemas.microsoft.com/office/drawing/2014/main" id="{D658DCC9-9F28-374A-BD9F-6463E97B8C6C}"/>
              </a:ext>
            </a:extLst>
          </p:cNvPr>
          <p:cNvSpPr/>
          <p:nvPr/>
        </p:nvSpPr>
        <p:spPr>
          <a:xfrm>
            <a:off x="2681654" y="1145986"/>
            <a:ext cx="334108" cy="5404284"/>
          </a:xfrm>
          <a:prstGeom prst="downArrow">
            <a:avLst>
              <a:gd name="adj1" fmla="val 50000"/>
              <a:gd name="adj2" fmla="val 2394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766829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CBB5567-8353-9E4A-A49D-D07FCFECCB98}"/>
              </a:ext>
            </a:extLst>
          </p:cNvPr>
          <p:cNvSpPr txBox="1"/>
          <p:nvPr/>
        </p:nvSpPr>
        <p:spPr>
          <a:xfrm>
            <a:off x="168676" y="159798"/>
            <a:ext cx="31870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DefaultedMap</a:t>
            </a:r>
            <a:endParaRPr kumimoji="1" lang="zh-CN" altLang="en-US" sz="3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2794649-5E1E-3B4D-8E9D-00EB9F7E366D}"/>
              </a:ext>
            </a:extLst>
          </p:cNvPr>
          <p:cNvSpPr txBox="1"/>
          <p:nvPr/>
        </p:nvSpPr>
        <p:spPr>
          <a:xfrm>
            <a:off x="1354014" y="1887067"/>
            <a:ext cx="83731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Light" panose="020B0402020203020204" pitchFamily="34" charset="0"/>
                <a:ea typeface="等线" panose="02010600030101010101" pitchFamily="2" charset="-122"/>
                <a:cs typeface="+mn-cs"/>
              </a:rPr>
              <a:t>In DefaultedMap, the function ”get” calls method </a:t>
            </a:r>
            <a:r>
              <a:rPr kumimoji="1" lang="en-US" altLang="zh-CN" sz="2400" i="1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Light" panose="020B0402020203020204" pitchFamily="34" charset="0"/>
                <a:ea typeface="等线" panose="02010600030101010101" pitchFamily="2" charset="-122"/>
                <a:cs typeface="+mn-cs"/>
              </a:rPr>
              <a:t>transform</a:t>
            </a:r>
            <a:r>
              <a:rPr kumimoji="1" lang="en-US" altLang="zh-CN" sz="24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Light" panose="020B0402020203020204" pitchFamily="34" charset="0"/>
                <a:ea typeface="等线" panose="02010600030101010101" pitchFamily="2" charset="-122"/>
                <a:cs typeface="+mn-cs"/>
              </a:rPr>
              <a:t>: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F6CD95A-E0F4-5E49-861C-43222CB0A5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014" y="2817377"/>
            <a:ext cx="8902700" cy="283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790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5A9571F-B0BE-4D35-883B-46721E173E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890" y="2793243"/>
            <a:ext cx="8084016" cy="367895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5A6A9E0-527E-43B6-9487-351187A4BE89}"/>
              </a:ext>
            </a:extLst>
          </p:cNvPr>
          <p:cNvSpPr txBox="1"/>
          <p:nvPr/>
        </p:nvSpPr>
        <p:spPr>
          <a:xfrm>
            <a:off x="273377" y="1093509"/>
            <a:ext cx="100110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First, the program will check the password, the key is in file ./AES_KEY but we don’t know.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dirty="0">
              <a:solidFill>
                <a:schemeClr val="bg1"/>
              </a:solidFill>
              <a:latin typeface="Avenir Light" panose="020B0402020203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You can use \x00 bypass the check</a:t>
            </a:r>
            <a:endParaRPr lang="zh-CN" altLang="en-US" sz="2400" dirty="0">
              <a:solidFill>
                <a:schemeClr val="bg1"/>
              </a:solidFill>
              <a:latin typeface="Avenir Light" panose="020B0402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64669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CBB5567-8353-9E4A-A49D-D07FCFECCB98}"/>
              </a:ext>
            </a:extLst>
          </p:cNvPr>
          <p:cNvSpPr txBox="1"/>
          <p:nvPr/>
        </p:nvSpPr>
        <p:spPr>
          <a:xfrm>
            <a:off x="168675" y="159798"/>
            <a:ext cx="9063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DefaultedMap</a:t>
            </a:r>
            <a:endParaRPr kumimoji="1" lang="zh-CN" altLang="en-US" sz="3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2794649-5E1E-3B4D-8E9D-00EB9F7E366D}"/>
              </a:ext>
            </a:extLst>
          </p:cNvPr>
          <p:cNvSpPr txBox="1"/>
          <p:nvPr/>
        </p:nvSpPr>
        <p:spPr>
          <a:xfrm>
            <a:off x="833588" y="1255404"/>
            <a:ext cx="10102363" cy="50304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24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Light" panose="020B0402020203020204" pitchFamily="34" charset="0"/>
                <a:ea typeface="等线" panose="02010600030101010101" pitchFamily="2" charset="-122"/>
                <a:cs typeface="+mn-cs"/>
              </a:rPr>
              <a:t>In LazyMap, we can use method decorate in LazyMap to set the factory variable to be instance of </a:t>
            </a:r>
            <a:r>
              <a:rPr kumimoji="1" lang="en-US" altLang="zh-CN" sz="240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Light" panose="020B0402020203020204" pitchFamily="34" charset="0"/>
                <a:ea typeface="等线" panose="02010600030101010101" pitchFamily="2" charset="-122"/>
                <a:cs typeface="+mn-cs"/>
              </a:rPr>
              <a:t>Transfromer</a:t>
            </a:r>
            <a:r>
              <a:rPr kumimoji="1" lang="en-US" altLang="zh-CN" sz="24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Light" panose="020B0402020203020204" pitchFamily="34" charset="0"/>
                <a:ea typeface="等线" panose="02010600030101010101" pitchFamily="2" charset="-122"/>
                <a:cs typeface="+mn-cs"/>
              </a:rPr>
              <a:t>.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en-US" altLang="zh-CN" sz="24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Light" panose="020B0402020203020204" pitchFamily="34" charset="0"/>
              <a:ea typeface="等线" panose="02010600030101010101" pitchFamily="2" charset="-122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24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Light" panose="020B0402020203020204" pitchFamily="34" charset="0"/>
                <a:ea typeface="等线" panose="02010600030101010101" pitchFamily="2" charset="-122"/>
                <a:cs typeface="+mn-cs"/>
              </a:rPr>
              <a:t>In DefaultedMap, it limits the instance type of variable value to be  Transformer. We can use the  decorate method to complete the instance create</a:t>
            </a:r>
            <a:r>
              <a:rPr kumimoji="1" lang="en-US" altLang="zh-CN" sz="2400" dirty="0">
                <a:solidFill>
                  <a:prstClr val="white"/>
                </a:solidFill>
                <a:latin typeface="Avenir Light" panose="020B0402020203020204" pitchFamily="34" charset="0"/>
                <a:ea typeface="等线" panose="02010600030101010101" pitchFamily="2" charset="-122"/>
              </a:rPr>
              <a:t> -- </a:t>
            </a:r>
            <a:r>
              <a:rPr kumimoji="1" lang="en-US" altLang="zh-CN" sz="24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Light" panose="020B0402020203020204" pitchFamily="34" charset="0"/>
                <a:ea typeface="等线" panose="02010600030101010101" pitchFamily="2" charset="-122"/>
                <a:cs typeface="+mn-cs"/>
              </a:rPr>
              <a:t>Just like LazyMap.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en-US" altLang="zh-CN" sz="24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Light" panose="020B0402020203020204" pitchFamily="34" charset="0"/>
              <a:ea typeface="等线" panose="02010600030101010101" pitchFamily="2" charset="-122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24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Light" panose="020B0402020203020204" pitchFamily="34" charset="0"/>
                <a:ea typeface="等线" panose="02010600030101010101" pitchFamily="2" charset="-122"/>
                <a:cs typeface="+mn-cs"/>
              </a:rPr>
              <a:t>So, we can find that the trigger way in  DefaultedMap and LazyMap is very similar.</a:t>
            </a:r>
          </a:p>
        </p:txBody>
      </p:sp>
    </p:spTree>
    <p:extLst>
      <p:ext uri="{BB962C8B-B14F-4D97-AF65-F5344CB8AC3E}">
        <p14:creationId xmlns:p14="http://schemas.microsoft.com/office/powerpoint/2010/main" val="27583941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CBB5567-8353-9E4A-A49D-D07FCFECCB98}"/>
              </a:ext>
            </a:extLst>
          </p:cNvPr>
          <p:cNvSpPr txBox="1"/>
          <p:nvPr/>
        </p:nvSpPr>
        <p:spPr>
          <a:xfrm>
            <a:off x="168675" y="159798"/>
            <a:ext cx="9063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DefaultedMap</a:t>
            </a:r>
            <a:endParaRPr kumimoji="1" lang="zh-CN" altLang="en-US" sz="3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2794649-5E1E-3B4D-8E9D-00EB9F7E366D}"/>
              </a:ext>
            </a:extLst>
          </p:cNvPr>
          <p:cNvSpPr txBox="1"/>
          <p:nvPr/>
        </p:nvSpPr>
        <p:spPr>
          <a:xfrm>
            <a:off x="1444468" y="1320000"/>
            <a:ext cx="101023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Light" panose="020B0402020203020204" pitchFamily="34" charset="0"/>
                <a:ea typeface="等线" panose="02010600030101010101" pitchFamily="2" charset="-122"/>
                <a:cs typeface="+mn-cs"/>
              </a:rPr>
              <a:t>Combined with the above, we can draw the trigger order again: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EE1834F7-6B39-DF4A-B573-5139730AE45E}"/>
              </a:ext>
            </a:extLst>
          </p:cNvPr>
          <p:cNvSpPr/>
          <p:nvPr/>
        </p:nvSpPr>
        <p:spPr>
          <a:xfrm>
            <a:off x="3744603" y="4472140"/>
            <a:ext cx="2418668" cy="5275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nlo" panose="020B0609030804020204" pitchFamily="49" charset="0"/>
                <a:ea typeface="等线" panose="02010600030101010101" pitchFamily="2" charset="-122"/>
                <a:cs typeface="+mn-cs"/>
              </a:rPr>
              <a:t>LazyMap.get</a:t>
            </a:r>
            <a:endParaRPr kumimoji="0" lang="zh-CN" altLang="en-US" sz="1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nlo" panose="020B0609030804020204" pitchFamily="49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43DC4E3-F38F-A14B-AA18-5A2132D7E67E}"/>
              </a:ext>
            </a:extLst>
          </p:cNvPr>
          <p:cNvSpPr/>
          <p:nvPr/>
        </p:nvSpPr>
        <p:spPr>
          <a:xfrm>
            <a:off x="3744603" y="5212521"/>
            <a:ext cx="3941203" cy="5298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altLang="zh-CN" sz="1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nlo" panose="020B0609030804020204" pitchFamily="49" charset="0"/>
                <a:ea typeface="等线" panose="02010600030101010101" pitchFamily="2" charset="-122"/>
                <a:cs typeface="+mn-cs"/>
              </a:rPr>
              <a:t>ChainedTransformer.transform</a:t>
            </a:r>
            <a:endParaRPr kumimoji="0" lang="zh-CN" altLang="en-US" sz="1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nlo" panose="020B0609030804020204" pitchFamily="49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A7201AF9-415B-764F-8037-0F5CAE04219E}"/>
              </a:ext>
            </a:extLst>
          </p:cNvPr>
          <p:cNvSpPr/>
          <p:nvPr/>
        </p:nvSpPr>
        <p:spPr>
          <a:xfrm>
            <a:off x="3729827" y="3734671"/>
            <a:ext cx="2893624" cy="5275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altLang="zh-CN" sz="1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nlo" panose="020B0609030804020204" pitchFamily="49" charset="0"/>
                <a:ea typeface="等线" panose="02010600030101010101" pitchFamily="2" charset="-122"/>
                <a:cs typeface="+mn-cs"/>
              </a:rPr>
              <a:t>TiedMapEntry.getValue</a:t>
            </a:r>
            <a:endParaRPr kumimoji="0" lang="zh-CN" altLang="en-US" sz="1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CA7485B-19E9-0E4B-A196-B26BDCACDB9A}"/>
              </a:ext>
            </a:extLst>
          </p:cNvPr>
          <p:cNvSpPr/>
          <p:nvPr/>
        </p:nvSpPr>
        <p:spPr>
          <a:xfrm>
            <a:off x="3744603" y="2995746"/>
            <a:ext cx="2893624" cy="5275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altLang="zh-CN" sz="1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nlo" panose="020B0609030804020204" pitchFamily="49" charset="0"/>
                <a:ea typeface="等线" panose="02010600030101010101" pitchFamily="2" charset="-122"/>
                <a:cs typeface="+mn-cs"/>
              </a:rPr>
              <a:t>TiedMapEntry.toString</a:t>
            </a:r>
            <a:endParaRPr kumimoji="0" lang="zh-CN" altLang="en-US" sz="1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7EA0E2D6-4866-7945-B5E2-EC50BDCDC289}"/>
              </a:ext>
            </a:extLst>
          </p:cNvPr>
          <p:cNvSpPr/>
          <p:nvPr/>
        </p:nvSpPr>
        <p:spPr>
          <a:xfrm>
            <a:off x="3744603" y="2256821"/>
            <a:ext cx="5502095" cy="5275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altLang="zh-CN" sz="1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nlo" panose="020B0609030804020204" pitchFamily="49" charset="0"/>
                <a:ea typeface="等线" panose="02010600030101010101" pitchFamily="2" charset="-122"/>
                <a:cs typeface="+mn-cs"/>
              </a:rPr>
              <a:t>BadAttributeValueExpException.readObject</a:t>
            </a:r>
            <a:endParaRPr kumimoji="0" lang="zh-CN" altLang="en-US" sz="1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nlo" panose="020B0609030804020204" pitchFamily="49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BF05EACD-FBA0-9440-803F-B43AEC89F868}"/>
              </a:ext>
            </a:extLst>
          </p:cNvPr>
          <p:cNvSpPr/>
          <p:nvPr/>
        </p:nvSpPr>
        <p:spPr>
          <a:xfrm>
            <a:off x="3744603" y="5955164"/>
            <a:ext cx="3941203" cy="5298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" altLang="zh-CN" sz="1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nlo" panose="020B0609030804020204" pitchFamily="49" charset="0"/>
                <a:ea typeface="等线" panose="02010600030101010101" pitchFamily="2" charset="-122"/>
                <a:cs typeface="+mn-cs"/>
              </a:rPr>
              <a:t>InvokerTransformer.transform</a:t>
            </a:r>
            <a:endParaRPr kumimoji="0" lang="zh-CN" altLang="en-US" sz="1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nlo" panose="020B0609030804020204" pitchFamily="49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10" name="下箭头 9">
            <a:extLst>
              <a:ext uri="{FF2B5EF4-FFF2-40B4-BE49-F238E27FC236}">
                <a16:creationId xmlns:a16="http://schemas.microsoft.com/office/drawing/2014/main" id="{BC8AA1A6-DBF8-AE41-A73F-8E51BF4FE15E}"/>
              </a:ext>
            </a:extLst>
          </p:cNvPr>
          <p:cNvSpPr/>
          <p:nvPr/>
        </p:nvSpPr>
        <p:spPr>
          <a:xfrm>
            <a:off x="3217984" y="2256821"/>
            <a:ext cx="325315" cy="4228144"/>
          </a:xfrm>
          <a:prstGeom prst="downArrow">
            <a:avLst>
              <a:gd name="adj1" fmla="val 50000"/>
              <a:gd name="adj2" fmla="val 239473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18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91026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CBB5567-8353-9E4A-A49D-D07FCFECCB98}"/>
              </a:ext>
            </a:extLst>
          </p:cNvPr>
          <p:cNvSpPr txBox="1"/>
          <p:nvPr/>
        </p:nvSpPr>
        <p:spPr>
          <a:xfrm>
            <a:off x="168675" y="159798"/>
            <a:ext cx="90632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DefaultedMap  </a:t>
            </a:r>
            <a:endParaRPr kumimoji="1" lang="en-US" altLang="zh-CN" sz="24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Light" panose="020B0402020203020204" pitchFamily="34" charset="0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sz="3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2794649-5E1E-3B4D-8E9D-00EB9F7E366D}"/>
              </a:ext>
            </a:extLst>
          </p:cNvPr>
          <p:cNvSpPr txBox="1"/>
          <p:nvPr/>
        </p:nvSpPr>
        <p:spPr>
          <a:xfrm>
            <a:off x="1341728" y="2390671"/>
            <a:ext cx="9765724" cy="22604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24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Light" panose="020B0402020203020204" pitchFamily="34" charset="0"/>
                <a:ea typeface="等线" panose="02010600030101010101" pitchFamily="2" charset="-122"/>
                <a:cs typeface="+mn-cs"/>
              </a:rPr>
              <a:t>We can follow the exploit way of LazyMap which is written in ysoserial to complete the exploit of DefaultedMap.</a:t>
            </a: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1" lang="en-US" altLang="zh-CN" sz="24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Light" panose="020B0402020203020204" pitchFamily="34" charset="0"/>
              <a:ea typeface="等线" panose="02010600030101010101" pitchFamily="2" charset="-122"/>
              <a:cs typeface="+mn-cs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1" lang="en-US" altLang="zh-CN" sz="2400" dirty="0">
                <a:solidFill>
                  <a:prstClr val="white"/>
                </a:solidFill>
                <a:latin typeface="Avenir Light" panose="020B0402020203020204" pitchFamily="34" charset="0"/>
                <a:ea typeface="等线" panose="02010600030101010101" pitchFamily="2" charset="-122"/>
              </a:rPr>
              <a:t>Add a new payload into ysoserial, and recompile the ysoserial.</a:t>
            </a:r>
            <a:endParaRPr kumimoji="1" lang="en-US" altLang="zh-CN" sz="24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Light" panose="020B0402020203020204" pitchFamily="34" charset="0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4719458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CBB5567-8353-9E4A-A49D-D07FCFECCB98}"/>
              </a:ext>
            </a:extLst>
          </p:cNvPr>
          <p:cNvSpPr txBox="1"/>
          <p:nvPr/>
        </p:nvSpPr>
        <p:spPr>
          <a:xfrm>
            <a:off x="168675" y="159798"/>
            <a:ext cx="9063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Exploit</a:t>
            </a:r>
            <a:endParaRPr kumimoji="1" lang="zh-CN" altLang="en-US" sz="3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0EA7C3A-4B96-3D44-9614-4C0620B394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5368" y="1185465"/>
            <a:ext cx="7296726" cy="5398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43815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CBB5567-8353-9E4A-A49D-D07FCFECCB98}"/>
              </a:ext>
            </a:extLst>
          </p:cNvPr>
          <p:cNvSpPr txBox="1"/>
          <p:nvPr/>
        </p:nvSpPr>
        <p:spPr>
          <a:xfrm>
            <a:off x="168675" y="159798"/>
            <a:ext cx="9063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Note</a:t>
            </a:r>
            <a:endParaRPr kumimoji="1" lang="zh-CN" altLang="en-US" sz="3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E2794649-5E1E-3B4D-8E9D-00EB9F7E366D}"/>
              </a:ext>
            </a:extLst>
          </p:cNvPr>
          <p:cNvSpPr txBox="1"/>
          <p:nvPr/>
        </p:nvSpPr>
        <p:spPr>
          <a:xfrm>
            <a:off x="1117673" y="1578138"/>
            <a:ext cx="976572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24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Light" panose="020B0402020203020204" pitchFamily="34" charset="0"/>
              <a:ea typeface="等线" panose="02010600030101010101" pitchFamily="2" charset="-122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Light" panose="020B0402020203020204" pitchFamily="34" charset="0"/>
                <a:ea typeface="等线" panose="02010600030101010101" pitchFamily="2" charset="-122"/>
                <a:cs typeface="+mn-cs"/>
              </a:rPr>
              <a:t>How to exploit shiro?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zh-CN" sz="2400" dirty="0">
              <a:solidFill>
                <a:prstClr val="white"/>
              </a:solidFill>
              <a:latin typeface="Avenir Light" panose="020B0402020203020204" pitchFamily="34" charset="0"/>
              <a:ea typeface="等线" panose="02010600030101010101" pitchFamily="2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24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Light" panose="020B0402020203020204" pitchFamily="34" charset="0"/>
                <a:ea typeface="等线" panose="02010600030101010101" pitchFamily="2" charset="-122"/>
                <a:cs typeface="+mn-cs"/>
              </a:rPr>
              <a:t>You can use the JRMP module which in </a:t>
            </a:r>
            <a:r>
              <a:rPr kumimoji="1" lang="en-US" altLang="zh-CN" sz="240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Light" panose="020B0402020203020204" pitchFamily="34" charset="0"/>
                <a:ea typeface="等线" panose="02010600030101010101" pitchFamily="2" charset="-122"/>
                <a:cs typeface="+mn-cs"/>
              </a:rPr>
              <a:t>ysoserial.The</a:t>
            </a:r>
            <a:r>
              <a:rPr kumimoji="1" lang="en-US" altLang="zh-CN" sz="24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Light" panose="020B0402020203020204" pitchFamily="34" charset="0"/>
                <a:ea typeface="等线" panose="02010600030101010101" pitchFamily="2" charset="-122"/>
                <a:cs typeface="+mn-cs"/>
              </a:rPr>
              <a:t> details of how to use is written in Orange’s blog:</a:t>
            </a:r>
            <a:r>
              <a:rPr kumimoji="0" lang="en" altLang="zh-CN" sz="240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  <a:hlinkClick r:id="rId2"/>
              </a:rPr>
              <a:t> http://blog.orange.tw/2018/03/pwn-ctf-platform-with-java-jrmp-gadget.html</a:t>
            </a:r>
            <a:endParaRPr kumimoji="1" lang="en-US" altLang="zh-CN" sz="24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Light" panose="020B0402020203020204" pitchFamily="34" charset="0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013721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CBB5567-8353-9E4A-A49D-D07FCFECCB98}"/>
              </a:ext>
            </a:extLst>
          </p:cNvPr>
          <p:cNvSpPr txBox="1"/>
          <p:nvPr/>
        </p:nvSpPr>
        <p:spPr>
          <a:xfrm>
            <a:off x="168675" y="159798"/>
            <a:ext cx="906324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Contact</a:t>
            </a:r>
            <a:endParaRPr kumimoji="1" lang="zh-CN" altLang="en-US" sz="3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E4614058-DF62-544A-9FD9-BA1C332A24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926" y="1231843"/>
            <a:ext cx="1720919" cy="172091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EB9193E-8432-6347-99CF-48270C72050C}"/>
              </a:ext>
            </a:extLst>
          </p:cNvPr>
          <p:cNvSpPr txBox="1"/>
          <p:nvPr/>
        </p:nvSpPr>
        <p:spPr>
          <a:xfrm>
            <a:off x="4063300" y="2952762"/>
            <a:ext cx="3408305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2800" dirty="0">
                <a:solidFill>
                  <a:schemeClr val="bg1"/>
                </a:solidFill>
                <a:latin typeface="Avenir Book" panose="02000503020000020003" pitchFamily="2" charset="0"/>
              </a:rPr>
              <a:t>@</a:t>
            </a:r>
            <a:r>
              <a:rPr kumimoji="1" lang="en-US" altLang="zh-CN" sz="2800" dirty="0" err="1">
                <a:solidFill>
                  <a:schemeClr val="bg1"/>
                </a:solidFill>
                <a:latin typeface="Avenir Book" panose="02000503020000020003" pitchFamily="2" charset="0"/>
              </a:rPr>
              <a:t>AkemiHomura_YC</a:t>
            </a:r>
            <a:endParaRPr kumimoji="1" lang="en-US" altLang="zh-CN" sz="2800" dirty="0">
              <a:solidFill>
                <a:schemeClr val="bg1"/>
              </a:solidFill>
              <a:latin typeface="Avenir Book" panose="02000503020000020003" pitchFamily="2" charset="0"/>
            </a:endParaRPr>
          </a:p>
          <a:p>
            <a:endParaRPr kumimoji="1" lang="en-US" altLang="zh-CN" sz="2800" dirty="0">
              <a:solidFill>
                <a:schemeClr val="bg1"/>
              </a:solidFill>
              <a:latin typeface="Avenir Book" panose="02000503020000020003" pitchFamily="2" charset="0"/>
            </a:endParaRPr>
          </a:p>
          <a:p>
            <a:r>
              <a:rPr kumimoji="1" lang="en" altLang="zh-CN" sz="2800" dirty="0">
                <a:solidFill>
                  <a:schemeClr val="bg1"/>
                </a:solidFill>
                <a:latin typeface="Avenir Book" panose="02000503020000020003" pitchFamily="2" charset="0"/>
              </a:rPr>
              <a:t>@Meizjm3i</a:t>
            </a:r>
            <a:endParaRPr kumimoji="1" lang="zh-CN" altLang="en-US" sz="2800" dirty="0">
              <a:solidFill>
                <a:schemeClr val="bg1"/>
              </a:solidFill>
              <a:latin typeface="Avenir Book" panose="02000503020000020003" pitchFamily="2" charset="0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6273DA2-9F79-814C-A9E9-981FF9955C8E}"/>
              </a:ext>
            </a:extLst>
          </p:cNvPr>
          <p:cNvSpPr txBox="1"/>
          <p:nvPr/>
        </p:nvSpPr>
        <p:spPr>
          <a:xfrm>
            <a:off x="2272247" y="4329545"/>
            <a:ext cx="762740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Avenir Book" panose="02000503020000020003" pitchFamily="2" charset="0"/>
              </a:rPr>
              <a:t>You may need source in</a:t>
            </a:r>
          </a:p>
          <a:p>
            <a:pPr algn="ctr"/>
            <a:r>
              <a:rPr kumimoji="1" lang="en-US" altLang="zh-CN" sz="3200" b="1" dirty="0">
                <a:solidFill>
                  <a:schemeClr val="accent1"/>
                </a:solidFill>
                <a:latin typeface="Avenir Book" panose="02000503020000020003" pitchFamily="2" charset="0"/>
              </a:rPr>
              <a:t>https://</a:t>
            </a:r>
            <a:r>
              <a:rPr kumimoji="1" lang="en-US" altLang="zh-CN" sz="3200" b="1" dirty="0" err="1">
                <a:solidFill>
                  <a:schemeClr val="accent1"/>
                </a:solidFill>
                <a:latin typeface="Avenir Book" panose="02000503020000020003" pitchFamily="2" charset="0"/>
              </a:rPr>
              <a:t>github.com</a:t>
            </a:r>
            <a:r>
              <a:rPr kumimoji="1" lang="en-US" altLang="zh-CN" sz="3200" b="1" dirty="0">
                <a:solidFill>
                  <a:schemeClr val="accent1"/>
                </a:solidFill>
                <a:latin typeface="Avenir Book" panose="02000503020000020003" pitchFamily="2" charset="0"/>
              </a:rPr>
              <a:t>/meizjm3i</a:t>
            </a:r>
            <a:r>
              <a:rPr kumimoji="1" lang="en" altLang="zh-CN" sz="3200" b="1" dirty="0">
                <a:solidFill>
                  <a:schemeClr val="accent1"/>
                </a:solidFill>
                <a:latin typeface="Avenir Book" panose="02000503020000020003" pitchFamily="2" charset="0"/>
              </a:rPr>
              <a:t>/WCTF2019</a:t>
            </a:r>
            <a:endParaRPr kumimoji="1" lang="zh-CN" altLang="en-US" sz="2800" b="1" dirty="0">
              <a:solidFill>
                <a:schemeClr val="accent1"/>
              </a:solidFill>
              <a:latin typeface="Avenir Book" panose="02000503020000020003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64770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4EC5B3-E697-2B45-B3D6-6861A30CE388}"/>
              </a:ext>
            </a:extLst>
          </p:cNvPr>
          <p:cNvSpPr txBox="1">
            <a:spLocks/>
          </p:cNvSpPr>
          <p:nvPr/>
        </p:nvSpPr>
        <p:spPr>
          <a:xfrm>
            <a:off x="3716215" y="2831123"/>
            <a:ext cx="4759570" cy="119575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CN" sz="96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Thanks!</a:t>
            </a:r>
            <a:endParaRPr kumimoji="1" lang="zh-CN" altLang="en-US" sz="96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87272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E4D3B6D-344A-4431-A483-A5DE17D31B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5889" y="1301243"/>
            <a:ext cx="9135122" cy="53980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4746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18AF0CD-E60E-4ADD-A54A-7082BA2EED2F}"/>
              </a:ext>
            </a:extLst>
          </p:cNvPr>
          <p:cNvSpPr txBox="1"/>
          <p:nvPr/>
        </p:nvSpPr>
        <p:spPr>
          <a:xfrm>
            <a:off x="197479" y="1162249"/>
            <a:ext cx="5241303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Vulnerability</a:t>
            </a:r>
            <a:r>
              <a:rPr lang="en-US" altLang="zh-CN" dirty="0">
                <a:solidFill>
                  <a:schemeClr val="bg1"/>
                </a:solidFill>
                <a:latin typeface="Avenir Book" panose="02000503020000020003" pitchFamily="2" charset="0"/>
              </a:rPr>
              <a:t>:</a:t>
            </a:r>
          </a:p>
          <a:p>
            <a:endParaRPr lang="en-US" altLang="zh-CN" dirty="0">
              <a:solidFill>
                <a:schemeClr val="bg1"/>
              </a:solidFill>
              <a:latin typeface="Avenir Book" panose="02000503020000020003" pitchFamily="2" charset="0"/>
            </a:endParaRPr>
          </a:p>
          <a:p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Read fail will return -</a:t>
            </a:r>
            <a:r>
              <a:rPr lang="en-US" altLang="zh-CN" dirty="0">
                <a:solidFill>
                  <a:schemeClr val="bg1"/>
                </a:solidFill>
                <a:latin typeface="Avenir Book" panose="02000503020000020003" pitchFamily="2" charset="0"/>
              </a:rPr>
              <a:t>1</a:t>
            </a:r>
          </a:p>
          <a:p>
            <a:endParaRPr lang="en-US" altLang="zh-CN" dirty="0">
              <a:solidFill>
                <a:schemeClr val="bg1"/>
              </a:solidFill>
              <a:latin typeface="Avenir Book" panose="02000503020000020003" pitchFamily="2" charset="0"/>
            </a:endParaRPr>
          </a:p>
          <a:p>
            <a:endParaRPr lang="zh-CN" altLang="en-US" dirty="0">
              <a:solidFill>
                <a:schemeClr val="bg1"/>
              </a:solidFill>
              <a:latin typeface="Avenir Book" panose="02000503020000020003" pitchFamily="2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60B5651-5E8B-48E4-BB1E-AAC6CADB8F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479" y="2341357"/>
            <a:ext cx="8217056" cy="4039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06322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E77ADDFE-B4CE-4B89-B9E6-75C3FE155D2E}"/>
              </a:ext>
            </a:extLst>
          </p:cNvPr>
          <p:cNvSpPr txBox="1"/>
          <p:nvPr/>
        </p:nvSpPr>
        <p:spPr>
          <a:xfrm>
            <a:off x="660274" y="1453860"/>
            <a:ext cx="454872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And then overwrite the port to 8080 ,password to 0,it will read password again if password is 0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zh-CN" sz="2400" dirty="0">
              <a:solidFill>
                <a:schemeClr val="bg1"/>
              </a:solidFill>
              <a:latin typeface="Avenir Light" panose="020B0402020203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And overwrite key file name to any file you can predict the</a:t>
            </a:r>
            <a:r>
              <a:rPr lang="zh-CN" altLang="en-US" sz="2400" dirty="0">
                <a:solidFill>
                  <a:schemeClr val="bg1"/>
                </a:solidFill>
                <a:latin typeface="Avenir Light" panose="020B0402020203020204" pitchFamily="34" charset="0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first</a:t>
            </a:r>
            <a:r>
              <a:rPr lang="zh-CN" altLang="en-US" sz="2400" dirty="0">
                <a:solidFill>
                  <a:schemeClr val="bg1"/>
                </a:solidFill>
                <a:latin typeface="Avenir Light" panose="020B0402020203020204" pitchFamily="34" charset="0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16</a:t>
            </a:r>
            <a:r>
              <a:rPr lang="zh-CN" altLang="en-US" sz="2400" dirty="0">
                <a:solidFill>
                  <a:schemeClr val="bg1"/>
                </a:solidFill>
                <a:latin typeface="Avenir Light" panose="020B0402020203020204" pitchFamily="34" charset="0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bytes</a:t>
            </a:r>
            <a:r>
              <a:rPr lang="zh-CN" altLang="en-US" sz="2400" dirty="0">
                <a:solidFill>
                  <a:schemeClr val="bg1"/>
                </a:solidFill>
                <a:latin typeface="Avenir Light" panose="020B0402020203020204" pitchFamily="34" charset="0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of</a:t>
            </a:r>
            <a:r>
              <a:rPr lang="zh-CN" altLang="en-US" sz="2400" dirty="0">
                <a:solidFill>
                  <a:schemeClr val="bg1"/>
                </a:solidFill>
                <a:latin typeface="Avenir Light" panose="020B0402020203020204" pitchFamily="34" charset="0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the</a:t>
            </a:r>
            <a:r>
              <a:rPr lang="zh-CN" altLang="en-US" sz="2400" dirty="0">
                <a:solidFill>
                  <a:schemeClr val="bg1"/>
                </a:solidFill>
                <a:latin typeface="Avenir Light" panose="020B0402020203020204" pitchFamily="34" charset="0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file</a:t>
            </a:r>
            <a:r>
              <a:rPr lang="zh-CN" altLang="en-US" sz="2400" dirty="0">
                <a:solidFill>
                  <a:schemeClr val="bg1"/>
                </a:solidFill>
                <a:latin typeface="Avenir Light" panose="020B0402020203020204" pitchFamily="34" charset="0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content</a:t>
            </a:r>
            <a:r>
              <a:rPr lang="zh-CN" altLang="en-US" sz="2400" dirty="0">
                <a:solidFill>
                  <a:schemeClr val="bg1"/>
                </a:solidFill>
                <a:latin typeface="Avenir Light" panose="020B0402020203020204" pitchFamily="34" charset="0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such</a:t>
            </a:r>
            <a:r>
              <a:rPr lang="zh-CN" altLang="en-US" sz="2400" dirty="0">
                <a:solidFill>
                  <a:schemeClr val="bg1"/>
                </a:solidFill>
                <a:latin typeface="Avenir Light" panose="020B0402020203020204" pitchFamily="34" charset="0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as</a:t>
            </a:r>
            <a:r>
              <a:rPr lang="zh-CN" altLang="en-US" sz="2400" dirty="0">
                <a:solidFill>
                  <a:schemeClr val="bg1"/>
                </a:solidFill>
                <a:latin typeface="Avenir Light" panose="020B0402020203020204" pitchFamily="34" charset="0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/</a:t>
            </a:r>
            <a:r>
              <a:rPr lang="en-US" altLang="zh-CN" sz="2400" dirty="0" err="1">
                <a:solidFill>
                  <a:schemeClr val="bg1"/>
                </a:solidFill>
                <a:latin typeface="Avenir Light" panose="020B0402020203020204" pitchFamily="34" charset="0"/>
              </a:rPr>
              <a:t>etc</a:t>
            </a: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/</a:t>
            </a:r>
            <a:r>
              <a:rPr lang="en-US" altLang="zh-CN" sz="2400" dirty="0" err="1">
                <a:solidFill>
                  <a:schemeClr val="bg1"/>
                </a:solidFill>
                <a:latin typeface="Avenir Light" panose="020B0402020203020204" pitchFamily="34" charset="0"/>
              </a:rPr>
              <a:t>passwd</a:t>
            </a: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 which should be “root:x:0:0:root:”, and it will be the password.</a:t>
            </a:r>
            <a:endParaRPr lang="zh-CN" altLang="en-US" sz="2400" dirty="0">
              <a:solidFill>
                <a:schemeClr val="bg1"/>
              </a:solidFill>
              <a:latin typeface="Avenir Light" panose="020B040202020302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BDEC4D6B-64E4-4360-83BF-10684DFFAA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4624" y="1248377"/>
            <a:ext cx="4672013" cy="5319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535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F2A3F43C-DFF8-4BFE-93BF-98BF57E2614D}"/>
              </a:ext>
            </a:extLst>
          </p:cNvPr>
          <p:cNvSpPr txBox="1"/>
          <p:nvPr/>
        </p:nvSpPr>
        <p:spPr>
          <a:xfrm>
            <a:off x="452487" y="1140643"/>
            <a:ext cx="10314830" cy="39224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It is very easy, and it should work at local.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BUT you may fail at remote server.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It is not a bug , it is a feature</a:t>
            </a:r>
            <a:r>
              <a:rPr lang="zh-CN" altLang="en-US" sz="2400" dirty="0">
                <a:solidFill>
                  <a:schemeClr val="bg1"/>
                </a:solidFill>
                <a:latin typeface="Avenir Light" panose="020B0402020203020204" pitchFamily="34" charset="0"/>
              </a:rPr>
              <a:t>！</a:t>
            </a:r>
            <a:endParaRPr lang="en-US" altLang="zh-CN" sz="2400" dirty="0">
              <a:solidFill>
                <a:schemeClr val="bg1"/>
              </a:solidFill>
              <a:latin typeface="Avenir Light" panose="020B0402020203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That is intended.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The default MTU is 1500.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Server can not receive too long data at one time because of </a:t>
            </a:r>
            <a:r>
              <a:rPr lang="en-US" altLang="zh-CN" sz="2400" dirty="0" err="1">
                <a:solidFill>
                  <a:schemeClr val="bg1"/>
                </a:solidFill>
                <a:latin typeface="Avenir Light" panose="020B0402020203020204" pitchFamily="34" charset="0"/>
              </a:rPr>
              <a:t>ip</a:t>
            </a: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 fragmentation, and the overwrite will fail.</a:t>
            </a:r>
          </a:p>
        </p:txBody>
      </p:sp>
    </p:spTree>
    <p:extLst>
      <p:ext uri="{BB962C8B-B14F-4D97-AF65-F5344CB8AC3E}">
        <p14:creationId xmlns:p14="http://schemas.microsoft.com/office/powerpoint/2010/main" val="16010988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20B978C-E59C-4C09-9B65-636239368C6E}"/>
              </a:ext>
            </a:extLst>
          </p:cNvPr>
          <p:cNvSpPr txBox="1"/>
          <p:nvPr/>
        </p:nvSpPr>
        <p:spPr>
          <a:xfrm>
            <a:off x="424206" y="1197204"/>
            <a:ext cx="7748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>
              <a:solidFill>
                <a:schemeClr val="bg1"/>
              </a:solidFill>
              <a:latin typeface="Avenir Book" panose="02000503020000020003" pitchFamily="2" charset="0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78BE7257-3AD6-4393-A65E-E9E512641F3D}"/>
              </a:ext>
            </a:extLst>
          </p:cNvPr>
          <p:cNvSpPr txBox="1"/>
          <p:nvPr/>
        </p:nvSpPr>
        <p:spPr>
          <a:xfrm>
            <a:off x="424206" y="1837485"/>
            <a:ext cx="10856819" cy="33684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But if the pieces do not  in sequence.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It has to reassemble the packet and pass it to the higher protocol layer after it received all pieces.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You can use </a:t>
            </a:r>
            <a:r>
              <a:rPr lang="en-US" altLang="zh-CN" sz="2400" dirty="0" err="1">
                <a:solidFill>
                  <a:schemeClr val="bg1"/>
                </a:solidFill>
                <a:latin typeface="Avenir Light" panose="020B0402020203020204" pitchFamily="34" charset="0"/>
              </a:rPr>
              <a:t>libnetfilter_queue</a:t>
            </a: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 to reorder the pieces.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chemeClr val="bg1"/>
                </a:solidFill>
                <a:latin typeface="Avenir Light" panose="020B0402020203020204" pitchFamily="34" charset="0"/>
              </a:rPr>
              <a:t>And then you can access the site at port 8080.</a:t>
            </a:r>
            <a:endParaRPr lang="zh-CN" altLang="en-US" sz="2400" dirty="0">
              <a:solidFill>
                <a:schemeClr val="bg1"/>
              </a:solidFill>
              <a:latin typeface="Avenir Light" panose="020B0402020203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400" dirty="0">
              <a:solidFill>
                <a:schemeClr val="bg1"/>
              </a:solidFill>
              <a:latin typeface="Avenir Light" panose="020B0402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4801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C20B978C-E59C-4C09-9B65-636239368C6E}"/>
              </a:ext>
            </a:extLst>
          </p:cNvPr>
          <p:cNvSpPr txBox="1"/>
          <p:nvPr/>
        </p:nvSpPr>
        <p:spPr>
          <a:xfrm>
            <a:off x="424206" y="1197204"/>
            <a:ext cx="7748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>
              <a:solidFill>
                <a:schemeClr val="bg1"/>
              </a:solidFill>
              <a:latin typeface="Avenir Book" panose="02000503020000020003" pitchFamily="2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7C9C69E-F3ED-4740-B881-F1CF021C3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999" y="1717365"/>
            <a:ext cx="11865368" cy="4298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88142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CBB5567-8353-9E4A-A49D-D07FCFECCB98}"/>
              </a:ext>
            </a:extLst>
          </p:cNvPr>
          <p:cNvSpPr txBox="1"/>
          <p:nvPr/>
        </p:nvSpPr>
        <p:spPr>
          <a:xfrm>
            <a:off x="168676" y="159798"/>
            <a:ext cx="22781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36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Java Chall</a:t>
            </a:r>
            <a:endParaRPr kumimoji="1" lang="zh-CN" altLang="en-US" sz="360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venir Book" panose="02000503020000020003" pitchFamily="2" charset="0"/>
              <a:ea typeface="等线" panose="02010600030101010101" pitchFamily="2" charset="-122"/>
              <a:cs typeface="+mn-cs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47BE749-AE26-A140-8573-1B46EC1F1A8D}"/>
              </a:ext>
            </a:extLst>
          </p:cNvPr>
          <p:cNvSpPr txBox="1"/>
          <p:nvPr/>
        </p:nvSpPr>
        <p:spPr>
          <a:xfrm>
            <a:off x="1136342" y="2211038"/>
            <a:ext cx="9818702" cy="2611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marR="0" lvl="0" indent="-5143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1" lang="en-US" altLang="zh-CN" sz="28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Shiro 1.2.4 Unserialize RCE</a:t>
            </a:r>
          </a:p>
          <a:p>
            <a:pPr marL="514350" marR="0" lvl="0" indent="-51435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kumimoji="1" lang="en-US" altLang="zh-CN" sz="28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Intended solution: </a:t>
            </a:r>
            <a:r>
              <a:rPr kumimoji="1" lang="en-US" altLang="zh-CN" sz="2800" u="none" strike="noStrike" kern="1200" cap="none" spc="0" normalizeH="0" baseline="0" noProof="0" dirty="0">
                <a:ln>
                  <a:noFill/>
                </a:ln>
                <a:solidFill>
                  <a:srgbClr val="92D050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New payload in Commons-Collections-3.2.1 without LazyMap and TransformedMap</a:t>
            </a:r>
          </a:p>
          <a:p>
            <a:pPr marL="514350" lvl="0" indent="-514350">
              <a:lnSpc>
                <a:spcPct val="150000"/>
              </a:lnSpc>
              <a:buFont typeface="+mj-lt"/>
              <a:buAutoNum type="arabicPeriod"/>
              <a:defRPr/>
            </a:pPr>
            <a:r>
              <a:rPr kumimoji="1" lang="en-US" altLang="zh-CN" sz="2800" dirty="0">
                <a:solidFill>
                  <a:prstClr val="white"/>
                </a:solidFill>
                <a:latin typeface="Avenir Book" panose="02000503020000020003" pitchFamily="2" charset="0"/>
              </a:rPr>
              <a:t>Unintended </a:t>
            </a:r>
            <a:r>
              <a:rPr kumimoji="1" lang="en-US" altLang="zh-CN" sz="280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solution: </a:t>
            </a:r>
            <a:r>
              <a:rPr kumimoji="1" lang="en-US" altLang="zh-CN" sz="2800" u="none" strike="noStrike" kern="120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venir Book" panose="02000503020000020003" pitchFamily="2" charset="0"/>
                <a:ea typeface="等线" panose="02010600030101010101" pitchFamily="2" charset="-122"/>
                <a:cs typeface="+mn-cs"/>
              </a:rPr>
              <a:t>CommonsBeanutils</a:t>
            </a:r>
          </a:p>
        </p:txBody>
      </p:sp>
    </p:spTree>
    <p:extLst>
      <p:ext uri="{BB962C8B-B14F-4D97-AF65-F5344CB8AC3E}">
        <p14:creationId xmlns:p14="http://schemas.microsoft.com/office/powerpoint/2010/main" val="2530576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873</TotalTime>
  <Words>707</Words>
  <Application>Microsoft Macintosh PowerPoint</Application>
  <PresentationFormat>宽屏</PresentationFormat>
  <Paragraphs>95</Paragraphs>
  <Slides>26</Slides>
  <Notes>7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26</vt:i4>
      </vt:variant>
    </vt:vector>
  </HeadingPairs>
  <TitlesOfParts>
    <vt:vector size="34" baseType="lpstr">
      <vt:lpstr>等线</vt:lpstr>
      <vt:lpstr>等线 Light</vt:lpstr>
      <vt:lpstr>Arial</vt:lpstr>
      <vt:lpstr>Avenir Book</vt:lpstr>
      <vt:lpstr>Avenir Light</vt:lpstr>
      <vt:lpstr>Menlo</vt:lpstr>
      <vt:lpstr>Times New Roman</vt:lpstr>
      <vt:lpstr>Office 主题​​</vt:lpstr>
      <vt:lpstr>Access to the unreachable web site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Topic of speech</dc:title>
  <dc:creator>Jiang Nan</dc:creator>
  <cp:lastModifiedBy>Microsoft Office 用户</cp:lastModifiedBy>
  <cp:revision>69</cp:revision>
  <dcterms:created xsi:type="dcterms:W3CDTF">2019-07-01T12:16:10Z</dcterms:created>
  <dcterms:modified xsi:type="dcterms:W3CDTF">2019-07-07T06:57:52Z</dcterms:modified>
</cp:coreProperties>
</file>

<file path=docProps/thumbnail.jpeg>
</file>